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8"/>
  </p:notesMasterIdLst>
  <p:sldIdLst>
    <p:sldId id="318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8" r:id="rId13"/>
    <p:sldId id="289" r:id="rId14"/>
    <p:sldId id="282" r:id="rId15"/>
    <p:sldId id="283" r:id="rId16"/>
    <p:sldId id="284" r:id="rId17"/>
  </p:sldIdLst>
  <p:sldSz cx="36576000" cy="2057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480">
          <p15:clr>
            <a:srgbClr val="A4A3A4"/>
          </p15:clr>
        </p15:guide>
        <p15:guide id="2" pos="115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42"/>
    <p:restoredTop sz="94728"/>
  </p:normalViewPr>
  <p:slideViewPr>
    <p:cSldViewPr snapToGrid="0">
      <p:cViewPr varScale="1">
        <p:scale>
          <a:sx n="50" d="100"/>
          <a:sy n="50" d="100"/>
        </p:scale>
        <p:origin x="600" y="168"/>
      </p:cViewPr>
      <p:guideLst>
        <p:guide orient="horz" pos="6480"/>
        <p:guide pos="115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72D3-9046-8286-57269A5B258E}"/>
              </c:ext>
            </c:extLst>
          </c:dPt>
          <c:dPt>
            <c:idx val="1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2D3-9046-8286-57269A5B258E}"/>
              </c:ext>
            </c:extLst>
          </c:dPt>
          <c:dPt>
            <c:idx val="2"/>
            <c:invertIfNegative val="0"/>
            <c:bubble3D val="0"/>
            <c:spPr>
              <a:solidFill>
                <a:srgbClr val="92D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72D3-9046-8286-57269A5B258E}"/>
              </c:ext>
            </c:extLst>
          </c:dPt>
          <c:dPt>
            <c:idx val="3"/>
            <c:invertIfNegative val="0"/>
            <c:bubble3D val="0"/>
            <c:spPr>
              <a:solidFill>
                <a:srgbClr val="0070C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2D3-9046-8286-57269A5B258E}"/>
              </c:ext>
            </c:extLst>
          </c:dPt>
          <c:dLbls>
            <c:dLbl>
              <c:idx val="0"/>
              <c:spPr>
                <a:solidFill>
                  <a:srgbClr val="FFFFFF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5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72D3-9046-8286-57269A5B258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5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Word2Vec</c:v>
                </c:pt>
                <c:pt idx="1">
                  <c:v>FastText</c:v>
                </c:pt>
                <c:pt idx="2">
                  <c:v>GloVe</c:v>
                </c:pt>
                <c:pt idx="3">
                  <c:v>Swivel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0.72940000000000005</c:v>
                </c:pt>
                <c:pt idx="1">
                  <c:v>0.72709999999999997</c:v>
                </c:pt>
                <c:pt idx="2">
                  <c:v>0.72060000000000002</c:v>
                </c:pt>
                <c:pt idx="3">
                  <c:v>0.73040000000000005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D3-9046-8286-57269A5B25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30277840"/>
        <c:axId val="2133409440"/>
      </c:barChart>
      <c:catAx>
        <c:axId val="-2130277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33409440"/>
        <c:crosses val="autoZero"/>
        <c:auto val="1"/>
        <c:lblAlgn val="ctr"/>
        <c:lblOffset val="100"/>
        <c:noMultiLvlLbl val="0"/>
      </c:catAx>
      <c:valAx>
        <c:axId val="2133409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213027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454038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43850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3407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87117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1303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66910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32553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1792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1957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7333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1618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40707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9769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3356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6725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223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3be167e0f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g63be167e0f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9086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2466000" y="2222400"/>
            <a:ext cx="314232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Font typeface="Roboto Light"/>
              <a:buNone/>
              <a:defRPr sz="9600">
                <a:solidFill>
                  <a:srgbClr val="42424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 Light" panose="020B0300000000000000" pitchFamily="34" charset="-127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33889831" y="18652867"/>
            <a:ext cx="2194800" cy="1574400"/>
          </a:xfrm>
          <a:prstGeom prst="rect">
            <a:avLst/>
          </a:prstGeom>
        </p:spPr>
        <p:txBody>
          <a:bodyPr spcFirstLastPara="1" wrap="square" lIns="365700" tIns="365700" rIns="365700" bIns="365700" anchor="ctr" anchorCtr="0">
            <a:noAutofit/>
          </a:bodyPr>
          <a:lstStyle>
            <a:lvl1pPr lvl="0" rtl="0"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2"/>
          </p:nvPr>
        </p:nvSpPr>
        <p:spPr>
          <a:xfrm>
            <a:off x="2466000" y="5767400"/>
            <a:ext cx="27357600" cy="914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7200"/>
              <a:buFont typeface="Roboto Light"/>
              <a:buNone/>
              <a:defRPr sz="7200">
                <a:solidFill>
                  <a:srgbClr val="424242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Noto Sans KR Light" panose="020B0300000000000000" pitchFamily="34" charset="-127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9600"/>
              <a:buNone/>
              <a:defRPr sz="9600">
                <a:solidFill>
                  <a:srgbClr val="424242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Presentation Title">
    <p:bg>
      <p:bgPr>
        <a:solidFill>
          <a:srgbClr val="FFFFFF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46800" y="1780100"/>
            <a:ext cx="34082400" cy="22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00" tIns="365700" rIns="365700" bIns="3657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Roboto Light"/>
              <a:buNone/>
              <a:defRPr sz="1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1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1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1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1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1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1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1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200"/>
              <a:buNone/>
              <a:defRPr sz="1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46800" y="4609900"/>
            <a:ext cx="34082400" cy="136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00" tIns="365700" rIns="365700" bIns="365700" anchor="t" anchorCtr="0">
            <a:noAutofit/>
          </a:bodyPr>
          <a:lstStyle>
            <a:lvl1pPr marL="457200" lvl="0" indent="-685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Char char="●"/>
              <a:defRPr sz="7200">
                <a:solidFill>
                  <a:schemeClr val="dk2"/>
                </a:solidFill>
              </a:defRPr>
            </a:lvl1pPr>
            <a:lvl2pPr marL="914400" lvl="1" indent="-584200">
              <a:lnSpc>
                <a:spcPct val="115000"/>
              </a:lnSpc>
              <a:spcBef>
                <a:spcPts val="6400"/>
              </a:spcBef>
              <a:spcAft>
                <a:spcPts val="0"/>
              </a:spcAft>
              <a:buClr>
                <a:schemeClr val="dk2"/>
              </a:buClr>
              <a:buSzPts val="5600"/>
              <a:buChar char="○"/>
              <a:defRPr sz="5600">
                <a:solidFill>
                  <a:schemeClr val="dk2"/>
                </a:solidFill>
              </a:defRPr>
            </a:lvl2pPr>
            <a:lvl3pPr marL="1371600" lvl="2" indent="-584200">
              <a:lnSpc>
                <a:spcPct val="115000"/>
              </a:lnSpc>
              <a:spcBef>
                <a:spcPts val="6400"/>
              </a:spcBef>
              <a:spcAft>
                <a:spcPts val="0"/>
              </a:spcAft>
              <a:buClr>
                <a:schemeClr val="dk2"/>
              </a:buClr>
              <a:buSzPts val="5600"/>
              <a:buChar char="■"/>
              <a:defRPr sz="5600">
                <a:solidFill>
                  <a:schemeClr val="dk2"/>
                </a:solidFill>
              </a:defRPr>
            </a:lvl3pPr>
            <a:lvl4pPr marL="1828800" lvl="3" indent="-584200">
              <a:lnSpc>
                <a:spcPct val="115000"/>
              </a:lnSpc>
              <a:spcBef>
                <a:spcPts val="6400"/>
              </a:spcBef>
              <a:spcAft>
                <a:spcPts val="0"/>
              </a:spcAft>
              <a:buClr>
                <a:schemeClr val="dk2"/>
              </a:buClr>
              <a:buSzPts val="5600"/>
              <a:buChar char="●"/>
              <a:defRPr sz="5600">
                <a:solidFill>
                  <a:schemeClr val="dk2"/>
                </a:solidFill>
              </a:defRPr>
            </a:lvl4pPr>
            <a:lvl5pPr marL="2286000" lvl="4" indent="-584200">
              <a:lnSpc>
                <a:spcPct val="115000"/>
              </a:lnSpc>
              <a:spcBef>
                <a:spcPts val="6400"/>
              </a:spcBef>
              <a:spcAft>
                <a:spcPts val="0"/>
              </a:spcAft>
              <a:buClr>
                <a:schemeClr val="dk2"/>
              </a:buClr>
              <a:buSzPts val="5600"/>
              <a:buChar char="○"/>
              <a:defRPr sz="5600">
                <a:solidFill>
                  <a:schemeClr val="dk2"/>
                </a:solidFill>
              </a:defRPr>
            </a:lvl5pPr>
            <a:lvl6pPr marL="2743200" lvl="5" indent="-584200">
              <a:lnSpc>
                <a:spcPct val="115000"/>
              </a:lnSpc>
              <a:spcBef>
                <a:spcPts val="6400"/>
              </a:spcBef>
              <a:spcAft>
                <a:spcPts val="0"/>
              </a:spcAft>
              <a:buClr>
                <a:schemeClr val="dk2"/>
              </a:buClr>
              <a:buSzPts val="5600"/>
              <a:buChar char="■"/>
              <a:defRPr sz="5600">
                <a:solidFill>
                  <a:schemeClr val="dk2"/>
                </a:solidFill>
              </a:defRPr>
            </a:lvl6pPr>
            <a:lvl7pPr marL="3200400" lvl="6" indent="-584200">
              <a:lnSpc>
                <a:spcPct val="115000"/>
              </a:lnSpc>
              <a:spcBef>
                <a:spcPts val="6400"/>
              </a:spcBef>
              <a:spcAft>
                <a:spcPts val="0"/>
              </a:spcAft>
              <a:buClr>
                <a:schemeClr val="dk2"/>
              </a:buClr>
              <a:buSzPts val="5600"/>
              <a:buChar char="●"/>
              <a:defRPr sz="5600">
                <a:solidFill>
                  <a:schemeClr val="dk2"/>
                </a:solidFill>
              </a:defRPr>
            </a:lvl7pPr>
            <a:lvl8pPr marL="3657600" lvl="7" indent="-584200">
              <a:lnSpc>
                <a:spcPct val="115000"/>
              </a:lnSpc>
              <a:spcBef>
                <a:spcPts val="6400"/>
              </a:spcBef>
              <a:spcAft>
                <a:spcPts val="0"/>
              </a:spcAft>
              <a:buClr>
                <a:schemeClr val="dk2"/>
              </a:buClr>
              <a:buSzPts val="5600"/>
              <a:buChar char="○"/>
              <a:defRPr sz="5600">
                <a:solidFill>
                  <a:schemeClr val="dk2"/>
                </a:solidFill>
              </a:defRPr>
            </a:lvl8pPr>
            <a:lvl9pPr marL="4114800" lvl="8" indent="-584200">
              <a:lnSpc>
                <a:spcPct val="115000"/>
              </a:lnSpc>
              <a:spcBef>
                <a:spcPts val="6400"/>
              </a:spcBef>
              <a:spcAft>
                <a:spcPts val="6400"/>
              </a:spcAft>
              <a:buClr>
                <a:schemeClr val="dk2"/>
              </a:buClr>
              <a:buSzPts val="5600"/>
              <a:buChar char="■"/>
              <a:defRPr sz="5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34499431" y="19262467"/>
            <a:ext cx="2194800" cy="15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5700" tIns="365700" rIns="365700" bIns="365700" anchor="ctr" anchorCtr="0">
            <a:noAutofit/>
          </a:bodyPr>
          <a:lstStyle>
            <a:lvl1pPr lvl="0" algn="r" rtl="0">
              <a:buNone/>
              <a:defRPr sz="4000">
                <a:solidFill>
                  <a:schemeClr val="dk2"/>
                </a:solidFill>
              </a:defRPr>
            </a:lvl1pPr>
            <a:lvl2pPr lvl="1" algn="r" rtl="0">
              <a:buNone/>
              <a:defRPr sz="4000">
                <a:solidFill>
                  <a:schemeClr val="dk2"/>
                </a:solidFill>
              </a:defRPr>
            </a:lvl2pPr>
            <a:lvl3pPr lvl="2" algn="r" rtl="0">
              <a:buNone/>
              <a:defRPr sz="4000">
                <a:solidFill>
                  <a:schemeClr val="dk2"/>
                </a:solidFill>
              </a:defRPr>
            </a:lvl3pPr>
            <a:lvl4pPr lvl="3" algn="r" rtl="0">
              <a:buNone/>
              <a:defRPr sz="4000">
                <a:solidFill>
                  <a:schemeClr val="dk2"/>
                </a:solidFill>
              </a:defRPr>
            </a:lvl4pPr>
            <a:lvl5pPr lvl="4" algn="r" rtl="0">
              <a:buNone/>
              <a:defRPr sz="4000">
                <a:solidFill>
                  <a:schemeClr val="dk2"/>
                </a:solidFill>
              </a:defRPr>
            </a:lvl5pPr>
            <a:lvl6pPr lvl="5" algn="r" rtl="0">
              <a:buNone/>
              <a:defRPr sz="4000">
                <a:solidFill>
                  <a:schemeClr val="dk2"/>
                </a:solidFill>
              </a:defRPr>
            </a:lvl6pPr>
            <a:lvl7pPr lvl="6" algn="r" rtl="0">
              <a:buNone/>
              <a:defRPr sz="4000">
                <a:solidFill>
                  <a:schemeClr val="dk2"/>
                </a:solidFill>
              </a:defRPr>
            </a:lvl7pPr>
            <a:lvl8pPr lvl="7" algn="r" rtl="0">
              <a:buNone/>
              <a:defRPr sz="4000">
                <a:solidFill>
                  <a:schemeClr val="dk2"/>
                </a:solidFill>
              </a:defRPr>
            </a:lvl8pPr>
            <a:lvl9pPr lvl="8" algn="r" rtl="0">
              <a:buNone/>
              <a:defRPr sz="4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60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9t/nsmc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Centroi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8;p30"/>
          <p:cNvSpPr txBox="1">
            <a:spLocks/>
          </p:cNvSpPr>
          <p:nvPr/>
        </p:nvSpPr>
        <p:spPr>
          <a:xfrm>
            <a:off x="6336125" y="4389100"/>
            <a:ext cx="23903700" cy="1251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12000" dirty="0">
                <a:latin typeface="Nanum Gothic" charset="-127"/>
                <a:ea typeface="Nanum Gothic" charset="-127"/>
                <a:cs typeface="Nanum Gothic" charset="-127"/>
              </a:rPr>
              <a:t>단어 </a:t>
            </a:r>
            <a:r>
              <a:rPr lang="ko-KR" altLang="en-US" sz="12000" dirty="0" err="1">
                <a:latin typeface="Nanum Gothic" charset="-127"/>
                <a:ea typeface="Nanum Gothic" charset="-127"/>
                <a:cs typeface="Nanum Gothic" charset="-127"/>
              </a:rPr>
              <a:t>임베딩으로</a:t>
            </a:r>
            <a:endParaRPr lang="en-US" altLang="ko-KR" sz="12000" dirty="0">
              <a:latin typeface="Nanum Gothic" charset="-127"/>
              <a:ea typeface="Nanum Gothic" charset="-127"/>
              <a:cs typeface="Nanum Gothic" charset="-127"/>
            </a:endParaRPr>
          </a:p>
          <a:p>
            <a:pPr algn="ctr"/>
            <a:r>
              <a:rPr lang="ko-KR" altLang="en-US" sz="12000" dirty="0">
                <a:latin typeface="Nanum Gothic" charset="-127"/>
                <a:ea typeface="Nanum Gothic" charset="-127"/>
                <a:cs typeface="Nanum Gothic" charset="-127"/>
              </a:rPr>
              <a:t>문서 분류하기</a:t>
            </a:r>
            <a:r>
              <a:rPr lang="en-US" altLang="ko-KR" sz="120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120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554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Google Shape;165;p26"/>
          <p:cNvSpPr txBox="1">
            <a:spLocks/>
          </p:cNvSpPr>
          <p:nvPr/>
        </p:nvSpPr>
        <p:spPr>
          <a:xfrm>
            <a:off x="1735224" y="5600625"/>
            <a:ext cx="23288855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 dirty="0">
                <a:latin typeface="Nanum Gothic" charset="-127"/>
                <a:ea typeface="Nanum Gothic" charset="-127"/>
                <a:cs typeface="Nanum Gothic" charset="-127"/>
              </a:rPr>
              <a:t>실험으로 검증해보자</a:t>
            </a:r>
            <a:endParaRPr lang="en-US" altLang="ko-KR" sz="7200" b="1" dirty="0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네이버 영화 리뷰 말뭉치 활용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endParaRPr lang="en-US" altLang="ko-KR" sz="7200" dirty="0">
              <a:solidFill>
                <a:srgbClr val="EA4335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FD63C59-BF30-5F48-8054-E35410858A4F}"/>
              </a:ext>
            </a:extLst>
          </p:cNvPr>
          <p:cNvSpPr/>
          <p:nvPr/>
        </p:nvSpPr>
        <p:spPr>
          <a:xfrm>
            <a:off x="24135851" y="14630393"/>
            <a:ext cx="1069074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sz="6000" dirty="0">
                <a:latin typeface="Nanum Gothic" charset="-127"/>
                <a:ea typeface="Nanum Gothic" charset="-127"/>
                <a:cs typeface="Nanum Gothic" charset="-127"/>
                <a:hlinkClick r:id="rId3"/>
              </a:rPr>
              <a:t>https://github.com/e9t/nsmc</a:t>
            </a:r>
            <a:endParaRPr lang="ko-KR" altLang="en-US" sz="60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9964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Google Shape;165;p26"/>
          <p:cNvSpPr txBox="1">
            <a:spLocks/>
          </p:cNvSpPr>
          <p:nvPr/>
        </p:nvSpPr>
        <p:spPr>
          <a:xfrm>
            <a:off x="1735224" y="5600625"/>
            <a:ext cx="27647496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 dirty="0">
                <a:latin typeface="Nanum Gothic" charset="-127"/>
                <a:ea typeface="Nanum Gothic" charset="-127"/>
                <a:cs typeface="Nanum Gothic" charset="-127"/>
              </a:rPr>
              <a:t>실험으로 검증해보자</a:t>
            </a:r>
            <a:endParaRPr lang="en-US" altLang="ko-KR" sz="7200" b="1" dirty="0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학습데이터 댓글을 모두 문서 벡터</a:t>
            </a:r>
            <a:r>
              <a:rPr lang="en-US" altLang="ko-KR" sz="7200" dirty="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7200" dirty="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단어 임베딩의 합</a:t>
            </a:r>
            <a:r>
              <a:rPr lang="en-US" altLang="ko-KR" sz="7200" dirty="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로 변환한다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endParaRPr lang="en-US" altLang="ko-KR" sz="7200" dirty="0">
              <a:solidFill>
                <a:srgbClr val="EA4335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5168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Google Shape;165;p26"/>
          <p:cNvSpPr txBox="1">
            <a:spLocks/>
          </p:cNvSpPr>
          <p:nvPr/>
        </p:nvSpPr>
        <p:spPr>
          <a:xfrm>
            <a:off x="1735224" y="5600625"/>
            <a:ext cx="27647496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 dirty="0">
                <a:latin typeface="Nanum Gothic" charset="-127"/>
                <a:ea typeface="Nanum Gothic" charset="-127"/>
                <a:cs typeface="Nanum Gothic" charset="-127"/>
              </a:rPr>
              <a:t>실험으로 검증해보자</a:t>
            </a:r>
            <a:endParaRPr lang="en-US" altLang="ko-KR" sz="7200" b="1" dirty="0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학습데이터 댓글을 모두 문서 벡터</a:t>
            </a:r>
            <a:r>
              <a:rPr lang="en-US" altLang="ko-KR" sz="7200" dirty="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7200" dirty="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단어 임베딩의 합</a:t>
            </a:r>
            <a:r>
              <a:rPr lang="en-US" altLang="ko-KR" sz="7200" dirty="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로 변환한다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endParaRPr lang="en-US" altLang="ko-KR" sz="7200" dirty="0">
              <a:solidFill>
                <a:srgbClr val="EA4335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E1E9849-8ED6-A843-8119-6C6895282483}"/>
              </a:ext>
            </a:extLst>
          </p:cNvPr>
          <p:cNvCxnSpPr>
            <a:cxnSpLocks/>
          </p:cNvCxnSpPr>
          <p:nvPr/>
        </p:nvCxnSpPr>
        <p:spPr>
          <a:xfrm flipV="1">
            <a:off x="4881880" y="13381911"/>
            <a:ext cx="4366260" cy="1656080"/>
          </a:xfrm>
          <a:prstGeom prst="straightConnector1">
            <a:avLst/>
          </a:prstGeom>
          <a:ln w="63500">
            <a:solidFill>
              <a:srgbClr val="FFC00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34C0A40-AEDE-A74B-992C-F4C4ABA97DB3}"/>
              </a:ext>
            </a:extLst>
          </p:cNvPr>
          <p:cNvCxnSpPr>
            <a:cxnSpLocks/>
          </p:cNvCxnSpPr>
          <p:nvPr/>
        </p:nvCxnSpPr>
        <p:spPr>
          <a:xfrm flipV="1">
            <a:off x="4881880" y="14209951"/>
            <a:ext cx="4366260" cy="828040"/>
          </a:xfrm>
          <a:prstGeom prst="straightConnector1">
            <a:avLst/>
          </a:prstGeom>
          <a:ln w="63500">
            <a:solidFill>
              <a:srgbClr val="FF000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422E795-CA8B-9041-B4BC-CCDBD9F27BB5}"/>
              </a:ext>
            </a:extLst>
          </p:cNvPr>
          <p:cNvCxnSpPr>
            <a:cxnSpLocks/>
          </p:cNvCxnSpPr>
          <p:nvPr/>
        </p:nvCxnSpPr>
        <p:spPr>
          <a:xfrm flipV="1">
            <a:off x="4881880" y="11573731"/>
            <a:ext cx="2183130" cy="3464260"/>
          </a:xfrm>
          <a:prstGeom prst="straightConnector1">
            <a:avLst/>
          </a:prstGeom>
          <a:ln w="63500">
            <a:solidFill>
              <a:srgbClr val="0070C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5072672-FFE5-044E-953A-0AB3C625F762}"/>
              </a:ext>
            </a:extLst>
          </p:cNvPr>
          <p:cNvCxnSpPr>
            <a:cxnSpLocks/>
          </p:cNvCxnSpPr>
          <p:nvPr/>
        </p:nvCxnSpPr>
        <p:spPr>
          <a:xfrm flipV="1">
            <a:off x="4881880" y="10719991"/>
            <a:ext cx="1915160" cy="4318000"/>
          </a:xfrm>
          <a:prstGeom prst="straightConnector1">
            <a:avLst/>
          </a:prstGeom>
          <a:ln w="63500">
            <a:solidFill>
              <a:srgbClr val="00B0F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EBFED59-98CD-EF48-8DEF-301C7A4FF462}"/>
              </a:ext>
            </a:extLst>
          </p:cNvPr>
          <p:cNvSpPr/>
          <p:nvPr/>
        </p:nvSpPr>
        <p:spPr>
          <a:xfrm>
            <a:off x="7065010" y="10038865"/>
            <a:ext cx="621195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잼 </a:t>
            </a:r>
            <a:r>
              <a:rPr lang="en-US" altLang="ko-KR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 긍정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5260511-017F-3F47-8005-19EB04239978}"/>
              </a:ext>
            </a:extLst>
          </p:cNvPr>
          <p:cNvSpPr/>
          <p:nvPr/>
        </p:nvSpPr>
        <p:spPr>
          <a:xfrm>
            <a:off x="7408534" y="11198316"/>
            <a:ext cx="700704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꿀잼 </a:t>
            </a:r>
            <a:r>
              <a:rPr lang="en-US" altLang="ko-KR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 긍정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8B90CE-53D8-AE42-AEA7-1EC0BC55B74A}"/>
              </a:ext>
            </a:extLst>
          </p:cNvPr>
          <p:cNvSpPr/>
          <p:nvPr/>
        </p:nvSpPr>
        <p:spPr>
          <a:xfrm>
            <a:off x="9248140" y="12751863"/>
            <a:ext cx="700704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노잼 </a:t>
            </a:r>
            <a:r>
              <a:rPr lang="en-US" altLang="ko-KR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 부정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C409223-401C-8546-9994-643E731D4693}"/>
              </a:ext>
            </a:extLst>
          </p:cNvPr>
          <p:cNvSpPr/>
          <p:nvPr/>
        </p:nvSpPr>
        <p:spPr>
          <a:xfrm>
            <a:off x="9404910" y="13843761"/>
            <a:ext cx="780213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노재미 </a:t>
            </a:r>
            <a:r>
              <a:rPr lang="en-US" altLang="ko-KR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 부정</a:t>
            </a:r>
          </a:p>
        </p:txBody>
      </p:sp>
    </p:spTree>
    <p:extLst>
      <p:ext uri="{BB962C8B-B14F-4D97-AF65-F5344CB8AC3E}">
        <p14:creationId xmlns:p14="http://schemas.microsoft.com/office/powerpoint/2010/main" val="1459204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Google Shape;165;p26"/>
          <p:cNvSpPr txBox="1">
            <a:spLocks/>
          </p:cNvSpPr>
          <p:nvPr/>
        </p:nvSpPr>
        <p:spPr>
          <a:xfrm>
            <a:off x="1735224" y="5600625"/>
            <a:ext cx="27647496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>
                <a:latin typeface="Nanum Gothic" charset="-127"/>
                <a:ea typeface="Nanum Gothic" charset="-127"/>
                <a:cs typeface="Nanum Gothic" charset="-127"/>
              </a:rPr>
              <a:t>실험으로 검증해보자</a:t>
            </a:r>
            <a:endParaRPr lang="en-US" altLang="ko-KR" sz="7200" b="1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학습데이터 댓글을 모두 문서 벡터</a:t>
            </a:r>
            <a:r>
              <a:rPr lang="en-US" altLang="ko-KR" sz="720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720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단어 임베딩의 합</a:t>
            </a:r>
            <a:r>
              <a:rPr lang="en-US" altLang="ko-KR" sz="720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로 변환한다</a:t>
            </a:r>
            <a:endParaRPr lang="en-US" altLang="ko-KR" sz="7200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endParaRPr lang="en-US" altLang="ko-KR" sz="7200" dirty="0">
              <a:solidFill>
                <a:srgbClr val="EA4335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E1E9849-8ED6-A843-8119-6C6895282483}"/>
              </a:ext>
            </a:extLst>
          </p:cNvPr>
          <p:cNvCxnSpPr>
            <a:cxnSpLocks/>
          </p:cNvCxnSpPr>
          <p:nvPr/>
        </p:nvCxnSpPr>
        <p:spPr>
          <a:xfrm flipV="1">
            <a:off x="4881880" y="13381911"/>
            <a:ext cx="4366260" cy="1656080"/>
          </a:xfrm>
          <a:prstGeom prst="straightConnector1">
            <a:avLst/>
          </a:prstGeom>
          <a:ln w="63500">
            <a:solidFill>
              <a:srgbClr val="FFC00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D34C0A40-AEDE-A74B-992C-F4C4ABA97DB3}"/>
              </a:ext>
            </a:extLst>
          </p:cNvPr>
          <p:cNvCxnSpPr>
            <a:cxnSpLocks/>
          </p:cNvCxnSpPr>
          <p:nvPr/>
        </p:nvCxnSpPr>
        <p:spPr>
          <a:xfrm flipV="1">
            <a:off x="4881880" y="14209951"/>
            <a:ext cx="4366260" cy="828040"/>
          </a:xfrm>
          <a:prstGeom prst="straightConnector1">
            <a:avLst/>
          </a:prstGeom>
          <a:ln w="63500">
            <a:solidFill>
              <a:srgbClr val="FF000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422E795-CA8B-9041-B4BC-CCDBD9F27BB5}"/>
              </a:ext>
            </a:extLst>
          </p:cNvPr>
          <p:cNvCxnSpPr>
            <a:cxnSpLocks/>
          </p:cNvCxnSpPr>
          <p:nvPr/>
        </p:nvCxnSpPr>
        <p:spPr>
          <a:xfrm flipV="1">
            <a:off x="4881880" y="11573731"/>
            <a:ext cx="2183130" cy="3464260"/>
          </a:xfrm>
          <a:prstGeom prst="straightConnector1">
            <a:avLst/>
          </a:prstGeom>
          <a:ln w="63500">
            <a:solidFill>
              <a:srgbClr val="0070C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5072672-FFE5-044E-953A-0AB3C625F762}"/>
              </a:ext>
            </a:extLst>
          </p:cNvPr>
          <p:cNvCxnSpPr>
            <a:cxnSpLocks/>
          </p:cNvCxnSpPr>
          <p:nvPr/>
        </p:nvCxnSpPr>
        <p:spPr>
          <a:xfrm flipV="1">
            <a:off x="4881880" y="10719991"/>
            <a:ext cx="1915160" cy="4318000"/>
          </a:xfrm>
          <a:prstGeom prst="straightConnector1">
            <a:avLst/>
          </a:prstGeom>
          <a:ln w="63500">
            <a:solidFill>
              <a:srgbClr val="00B0F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9EBFED59-98CD-EF48-8DEF-301C7A4FF462}"/>
              </a:ext>
            </a:extLst>
          </p:cNvPr>
          <p:cNvSpPr/>
          <p:nvPr/>
        </p:nvSpPr>
        <p:spPr>
          <a:xfrm>
            <a:off x="7065010" y="10038865"/>
            <a:ext cx="621195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잼 </a:t>
            </a:r>
            <a:r>
              <a:rPr lang="en-US" altLang="ko-KR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 긍정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5260511-017F-3F47-8005-19EB04239978}"/>
              </a:ext>
            </a:extLst>
          </p:cNvPr>
          <p:cNvSpPr/>
          <p:nvPr/>
        </p:nvSpPr>
        <p:spPr>
          <a:xfrm>
            <a:off x="7408534" y="11198316"/>
            <a:ext cx="700704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꿀잼 </a:t>
            </a:r>
            <a:r>
              <a:rPr lang="en-US" altLang="ko-KR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 긍정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68B90CE-53D8-AE42-AEA7-1EC0BC55B74A}"/>
              </a:ext>
            </a:extLst>
          </p:cNvPr>
          <p:cNvSpPr/>
          <p:nvPr/>
        </p:nvSpPr>
        <p:spPr>
          <a:xfrm>
            <a:off x="9248140" y="12751863"/>
            <a:ext cx="700704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노잼 </a:t>
            </a:r>
            <a:r>
              <a:rPr lang="en-US" altLang="ko-KR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 부정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C409223-401C-8546-9994-643E731D4693}"/>
              </a:ext>
            </a:extLst>
          </p:cNvPr>
          <p:cNvSpPr/>
          <p:nvPr/>
        </p:nvSpPr>
        <p:spPr>
          <a:xfrm>
            <a:off x="9404910" y="13843761"/>
            <a:ext cx="780213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노재미 </a:t>
            </a:r>
            <a:r>
              <a:rPr lang="en-US" altLang="ko-KR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 부정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2D65E29-F047-0246-8FF1-3C64A1823C85}"/>
              </a:ext>
            </a:extLst>
          </p:cNvPr>
          <p:cNvCxnSpPr>
            <a:cxnSpLocks/>
          </p:cNvCxnSpPr>
          <p:nvPr/>
        </p:nvCxnSpPr>
        <p:spPr>
          <a:xfrm flipV="1">
            <a:off x="4844103" y="9509760"/>
            <a:ext cx="1731242" cy="5567680"/>
          </a:xfrm>
          <a:prstGeom prst="straightConnector1">
            <a:avLst/>
          </a:prstGeom>
          <a:ln w="63500">
            <a:solidFill>
              <a:schemeClr val="tx1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CF0E4A6-D024-2F47-B51F-405943E8600A}"/>
              </a:ext>
            </a:extLst>
          </p:cNvPr>
          <p:cNvSpPr/>
          <p:nvPr/>
        </p:nvSpPr>
        <p:spPr>
          <a:xfrm>
            <a:off x="6797040" y="8918863"/>
            <a:ext cx="667362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</a:t>
            </a:r>
            <a:r>
              <a:rPr lang="ko-KR" altLang="en-US" sz="6600" dirty="0" err="1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꿀재미</a:t>
            </a:r>
            <a:r>
              <a:rPr lang="ko-KR" altLang="en-US" sz="6600" dirty="0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6600" dirty="0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- ?</a:t>
            </a:r>
            <a:endParaRPr lang="ko-KR" altLang="en-US" sz="6600" dirty="0">
              <a:solidFill>
                <a:schemeClr val="tx1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6265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1E1E9849-8ED6-A843-8119-6C6895282483}"/>
              </a:ext>
            </a:extLst>
          </p:cNvPr>
          <p:cNvCxnSpPr>
            <a:cxnSpLocks/>
          </p:cNvCxnSpPr>
          <p:nvPr/>
        </p:nvCxnSpPr>
        <p:spPr>
          <a:xfrm flipV="1">
            <a:off x="4881880" y="13381911"/>
            <a:ext cx="4366260" cy="1656080"/>
          </a:xfrm>
          <a:prstGeom prst="straightConnector1">
            <a:avLst/>
          </a:prstGeom>
          <a:ln w="63500">
            <a:solidFill>
              <a:srgbClr val="FFC00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34C0A40-AEDE-A74B-992C-F4C4ABA97DB3}"/>
              </a:ext>
            </a:extLst>
          </p:cNvPr>
          <p:cNvCxnSpPr>
            <a:cxnSpLocks/>
          </p:cNvCxnSpPr>
          <p:nvPr/>
        </p:nvCxnSpPr>
        <p:spPr>
          <a:xfrm flipV="1">
            <a:off x="4881880" y="14209951"/>
            <a:ext cx="4366260" cy="828040"/>
          </a:xfrm>
          <a:prstGeom prst="straightConnector1">
            <a:avLst/>
          </a:prstGeom>
          <a:ln w="63500">
            <a:solidFill>
              <a:srgbClr val="FF000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7422E795-CA8B-9041-B4BC-CCDBD9F27BB5}"/>
              </a:ext>
            </a:extLst>
          </p:cNvPr>
          <p:cNvCxnSpPr>
            <a:cxnSpLocks/>
          </p:cNvCxnSpPr>
          <p:nvPr/>
        </p:nvCxnSpPr>
        <p:spPr>
          <a:xfrm flipV="1">
            <a:off x="4881880" y="11573731"/>
            <a:ext cx="2183130" cy="3464260"/>
          </a:xfrm>
          <a:prstGeom prst="straightConnector1">
            <a:avLst/>
          </a:prstGeom>
          <a:ln w="63500">
            <a:solidFill>
              <a:srgbClr val="0070C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5072672-FFE5-044E-953A-0AB3C625F762}"/>
              </a:ext>
            </a:extLst>
          </p:cNvPr>
          <p:cNvCxnSpPr>
            <a:cxnSpLocks/>
          </p:cNvCxnSpPr>
          <p:nvPr/>
        </p:nvCxnSpPr>
        <p:spPr>
          <a:xfrm flipV="1">
            <a:off x="4881880" y="10719991"/>
            <a:ext cx="1915160" cy="4318000"/>
          </a:xfrm>
          <a:prstGeom prst="straightConnector1">
            <a:avLst/>
          </a:prstGeom>
          <a:ln w="63500">
            <a:solidFill>
              <a:srgbClr val="00B0F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9EBFED59-98CD-EF48-8DEF-301C7A4FF462}"/>
              </a:ext>
            </a:extLst>
          </p:cNvPr>
          <p:cNvSpPr/>
          <p:nvPr/>
        </p:nvSpPr>
        <p:spPr>
          <a:xfrm>
            <a:off x="7065010" y="10038865"/>
            <a:ext cx="621195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잼 </a:t>
            </a:r>
            <a:r>
              <a:rPr lang="en-US" altLang="ko-KR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 긍정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5260511-017F-3F47-8005-19EB04239978}"/>
              </a:ext>
            </a:extLst>
          </p:cNvPr>
          <p:cNvSpPr/>
          <p:nvPr/>
        </p:nvSpPr>
        <p:spPr>
          <a:xfrm>
            <a:off x="7408534" y="11198316"/>
            <a:ext cx="700704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꿀잼 </a:t>
            </a:r>
            <a:r>
              <a:rPr lang="en-US" altLang="ko-KR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 긍정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68B90CE-53D8-AE42-AEA7-1EC0BC55B74A}"/>
              </a:ext>
            </a:extLst>
          </p:cNvPr>
          <p:cNvSpPr/>
          <p:nvPr/>
        </p:nvSpPr>
        <p:spPr>
          <a:xfrm>
            <a:off x="9248140" y="12751863"/>
            <a:ext cx="700704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노잼 </a:t>
            </a:r>
            <a:r>
              <a:rPr lang="en-US" altLang="ko-KR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 부정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C409223-401C-8546-9994-643E731D4693}"/>
              </a:ext>
            </a:extLst>
          </p:cNvPr>
          <p:cNvSpPr/>
          <p:nvPr/>
        </p:nvSpPr>
        <p:spPr>
          <a:xfrm>
            <a:off x="9404910" y="13843761"/>
            <a:ext cx="780213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노재미 </a:t>
            </a:r>
            <a:r>
              <a:rPr lang="en-US" altLang="ko-KR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-</a:t>
            </a:r>
            <a:r>
              <a:rPr lang="ko-KR" altLang="en-US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 부정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62D65E29-F047-0246-8FF1-3C64A1823C85}"/>
              </a:ext>
            </a:extLst>
          </p:cNvPr>
          <p:cNvCxnSpPr>
            <a:cxnSpLocks/>
          </p:cNvCxnSpPr>
          <p:nvPr/>
        </p:nvCxnSpPr>
        <p:spPr>
          <a:xfrm flipV="1">
            <a:off x="4844103" y="9509760"/>
            <a:ext cx="1731242" cy="5567680"/>
          </a:xfrm>
          <a:prstGeom prst="straightConnector1">
            <a:avLst/>
          </a:prstGeom>
          <a:ln w="63500">
            <a:solidFill>
              <a:schemeClr val="tx1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CF0E4A6-D024-2F47-B51F-405943E8600A}"/>
              </a:ext>
            </a:extLst>
          </p:cNvPr>
          <p:cNvSpPr/>
          <p:nvPr/>
        </p:nvSpPr>
        <p:spPr>
          <a:xfrm>
            <a:off x="6797040" y="8918863"/>
            <a:ext cx="780213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</a:t>
            </a:r>
            <a:r>
              <a:rPr lang="ko-KR" altLang="en-US" sz="6600" dirty="0" err="1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꿀재미</a:t>
            </a:r>
            <a:r>
              <a:rPr lang="ko-KR" altLang="en-US" sz="6600" dirty="0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6600" dirty="0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- </a:t>
            </a:r>
            <a:r>
              <a:rPr lang="ko-KR" altLang="en-US" sz="6600" dirty="0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긍정</a:t>
            </a:r>
          </a:p>
        </p:txBody>
      </p:sp>
      <p:sp>
        <p:nvSpPr>
          <p:cNvPr id="14" name="Google Shape;165;p26"/>
          <p:cNvSpPr txBox="1">
            <a:spLocks/>
          </p:cNvSpPr>
          <p:nvPr/>
        </p:nvSpPr>
        <p:spPr>
          <a:xfrm>
            <a:off x="1735224" y="5600625"/>
            <a:ext cx="27647496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>
                <a:latin typeface="Nanum Gothic" charset="-127"/>
                <a:ea typeface="Nanum Gothic" charset="-127"/>
                <a:cs typeface="Nanum Gothic" charset="-127"/>
              </a:rPr>
              <a:t>실험으로 검증해보자</a:t>
            </a:r>
            <a:endParaRPr lang="en-US" altLang="ko-KR" sz="7200" b="1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테스트 데이터와 가장 유사한 학습데이터 레이블을 예측값으로 한다</a:t>
            </a:r>
            <a:endParaRPr lang="en-US" altLang="ko-KR" sz="7200" dirty="0">
              <a:solidFill>
                <a:srgbClr val="EA4335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3468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Google Shape;165;p26"/>
          <p:cNvSpPr txBox="1">
            <a:spLocks/>
          </p:cNvSpPr>
          <p:nvPr/>
        </p:nvSpPr>
        <p:spPr>
          <a:xfrm>
            <a:off x="1735224" y="5600625"/>
            <a:ext cx="27647496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 dirty="0">
                <a:latin typeface="Nanum Gothic" charset="-127"/>
                <a:ea typeface="Nanum Gothic" charset="-127"/>
                <a:cs typeface="Nanum Gothic" charset="-127"/>
              </a:rPr>
              <a:t>실험으로 검증해보자</a:t>
            </a:r>
            <a:r>
              <a:rPr lang="en-US" altLang="ko-KR" sz="7200" b="1" dirty="0">
                <a:latin typeface="Nanum Gothic" charset="-127"/>
                <a:ea typeface="Nanum Gothic" charset="-127"/>
                <a:cs typeface="Nanum Gothic" charset="-127"/>
              </a:rPr>
              <a:t> : 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학습 </a:t>
            </a:r>
            <a:r>
              <a:rPr lang="en-US" altLang="ko-KR" sz="7200" dirty="0">
                <a:latin typeface="Nanum Gothic" charset="-127"/>
                <a:ea typeface="Nanum Gothic" charset="-127"/>
                <a:cs typeface="Nanum Gothic" charset="-127"/>
              </a:rPr>
              <a:t>5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만</a:t>
            </a:r>
            <a:r>
              <a:rPr lang="en-US" altLang="ko-KR" sz="7200" dirty="0">
                <a:latin typeface="Nanum Gothic" charset="-127"/>
                <a:ea typeface="Nanum Gothic" charset="-127"/>
                <a:cs typeface="Nanum Gothic" charset="-127"/>
              </a:rPr>
              <a:t>/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테스트 </a:t>
            </a:r>
            <a:r>
              <a:rPr lang="en-US" altLang="ko-KR" sz="7200" dirty="0">
                <a:latin typeface="Nanum Gothic" charset="-127"/>
                <a:ea typeface="Nanum Gothic" charset="-127"/>
                <a:cs typeface="Nanum Gothic" charset="-127"/>
              </a:rPr>
              <a:t>1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만건</a:t>
            </a:r>
            <a:r>
              <a:rPr lang="en-US" altLang="ko-KR" sz="7200" dirty="0">
                <a:latin typeface="Nanum Gothic" charset="-127"/>
                <a:ea typeface="Nanum Gothic" charset="-127"/>
                <a:cs typeface="Nanum Gothic" charset="-127"/>
              </a:rPr>
              <a:t>, binary classification</a:t>
            </a:r>
          </a:p>
        </p:txBody>
      </p:sp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50B2D063-83C5-1448-9448-C93E69AC50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0034341"/>
              </p:ext>
            </p:extLst>
          </p:nvPr>
        </p:nvGraphicFramePr>
        <p:xfrm>
          <a:off x="3383280" y="7040880"/>
          <a:ext cx="16398240" cy="7944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49109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Google Shape;165;p26"/>
          <p:cNvSpPr txBox="1">
            <a:spLocks/>
          </p:cNvSpPr>
          <p:nvPr/>
        </p:nvSpPr>
        <p:spPr>
          <a:xfrm>
            <a:off x="1735224" y="5600625"/>
            <a:ext cx="27647496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 dirty="0">
                <a:latin typeface="Nanum Gothic" charset="-127"/>
                <a:ea typeface="Nanum Gothic" charset="-127"/>
                <a:cs typeface="Nanum Gothic" charset="-127"/>
              </a:rPr>
              <a:t>시사점</a:t>
            </a:r>
            <a:endParaRPr lang="en-US" altLang="ko-KR" sz="7200" b="1" dirty="0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복잡한 </a:t>
            </a:r>
            <a:r>
              <a:rPr lang="ko-KR" altLang="en-US" sz="7200" dirty="0" err="1">
                <a:latin typeface="Nanum Gothic" charset="-127"/>
                <a:ea typeface="Nanum Gothic" charset="-127"/>
                <a:cs typeface="Nanum Gothic" charset="-127"/>
              </a:rPr>
              <a:t>딥러닝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 모델을 써도 </a:t>
            </a:r>
            <a:r>
              <a:rPr lang="en-US" altLang="ko-KR" sz="7200" dirty="0">
                <a:latin typeface="Nanum Gothic" charset="-127"/>
                <a:ea typeface="Nanum Gothic" charset="-127"/>
                <a:cs typeface="Nanum Gothic" charset="-127"/>
              </a:rPr>
              <a:t>80%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대 성능 기록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단어 </a:t>
            </a:r>
            <a:r>
              <a:rPr lang="ko-KR" altLang="en-US" sz="7200" b="1" dirty="0" err="1">
                <a:solidFill>
                  <a:srgbClr val="EA4335"/>
                </a:solidFill>
                <a:latin typeface="Nanum Gothic" charset="-127"/>
                <a:ea typeface="Nanum Gothic" charset="-127"/>
                <a:cs typeface="Nanum Gothic" charset="-127"/>
              </a:rPr>
              <a:t>임베딩</a:t>
            </a:r>
            <a:r>
              <a:rPr lang="ko-KR" altLang="en-US" sz="7200" b="1" dirty="0">
                <a:solidFill>
                  <a:srgbClr val="EA4335"/>
                </a:solidFill>
                <a:latin typeface="Nanum Gothic" charset="-127"/>
                <a:ea typeface="Nanum Gothic" charset="-127"/>
                <a:cs typeface="Nanum Gothic" charset="-127"/>
              </a:rPr>
              <a:t> 품질이 좋으면 자연어 처리 성능을 높일 수 있음</a:t>
            </a:r>
            <a:endParaRPr lang="en-US" altLang="ko-KR" sz="7200" b="1" dirty="0">
              <a:solidFill>
                <a:srgbClr val="EA4335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5866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Google Shape;165;p26"/>
          <p:cNvSpPr txBox="1">
            <a:spLocks/>
          </p:cNvSpPr>
          <p:nvPr/>
        </p:nvSpPr>
        <p:spPr>
          <a:xfrm>
            <a:off x="1735225" y="5600625"/>
            <a:ext cx="21447504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>
                <a:latin typeface="Nanum Gothic" charset="-127"/>
                <a:ea typeface="Nanum Gothic" charset="-127"/>
                <a:cs typeface="Nanum Gothic" charset="-127"/>
              </a:rPr>
              <a:t>핵심 컨셉</a:t>
            </a:r>
            <a:endParaRPr lang="en-US" altLang="ko-KR" sz="7200" b="1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문서에 속한 단어가 유사하면 문서 의미도 비슷하다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4357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Google Shape;165;p26"/>
          <p:cNvSpPr txBox="1">
            <a:spLocks/>
          </p:cNvSpPr>
          <p:nvPr/>
        </p:nvSpPr>
        <p:spPr>
          <a:xfrm>
            <a:off x="1735225" y="5600625"/>
            <a:ext cx="21447504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>
                <a:latin typeface="Nanum Gothic" charset="-127"/>
                <a:ea typeface="Nanum Gothic" charset="-127"/>
                <a:cs typeface="Nanum Gothic" charset="-127"/>
              </a:rPr>
              <a:t>핵심 컨셉</a:t>
            </a:r>
            <a:endParaRPr lang="en-US" altLang="ko-KR" sz="7200" b="1">
              <a:latin typeface="Nanum Gothic" charset="-127"/>
              <a:ea typeface="Nanum Gothic" charset="-127"/>
              <a:cs typeface="Nanum Gothic" charset="-127"/>
            </a:endParaRP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문서에 속한 단어가 유사하면 문서 의미도 비슷하다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E1E9849-8ED6-A843-8119-6C6895282483}"/>
              </a:ext>
            </a:extLst>
          </p:cNvPr>
          <p:cNvCxnSpPr>
            <a:cxnSpLocks/>
          </p:cNvCxnSpPr>
          <p:nvPr/>
        </p:nvCxnSpPr>
        <p:spPr>
          <a:xfrm flipV="1">
            <a:off x="4881880" y="12324080"/>
            <a:ext cx="4366260" cy="1656080"/>
          </a:xfrm>
          <a:prstGeom prst="straightConnector1">
            <a:avLst/>
          </a:prstGeom>
          <a:ln w="63500">
            <a:solidFill>
              <a:srgbClr val="FFC00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D34C0A40-AEDE-A74B-992C-F4C4ABA97DB3}"/>
              </a:ext>
            </a:extLst>
          </p:cNvPr>
          <p:cNvCxnSpPr>
            <a:cxnSpLocks/>
          </p:cNvCxnSpPr>
          <p:nvPr/>
        </p:nvCxnSpPr>
        <p:spPr>
          <a:xfrm flipV="1">
            <a:off x="4881880" y="13152120"/>
            <a:ext cx="4366260" cy="828040"/>
          </a:xfrm>
          <a:prstGeom prst="straightConnector1">
            <a:avLst/>
          </a:prstGeom>
          <a:ln w="63500">
            <a:solidFill>
              <a:srgbClr val="FF000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7422E795-CA8B-9041-B4BC-CCDBD9F27BB5}"/>
              </a:ext>
            </a:extLst>
          </p:cNvPr>
          <p:cNvCxnSpPr>
            <a:cxnSpLocks/>
          </p:cNvCxnSpPr>
          <p:nvPr/>
        </p:nvCxnSpPr>
        <p:spPr>
          <a:xfrm flipV="1">
            <a:off x="4881880" y="10515900"/>
            <a:ext cx="2183130" cy="3464260"/>
          </a:xfrm>
          <a:prstGeom prst="straightConnector1">
            <a:avLst/>
          </a:prstGeom>
          <a:ln w="63500">
            <a:solidFill>
              <a:srgbClr val="0070C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25072672-FFE5-044E-953A-0AB3C625F762}"/>
              </a:ext>
            </a:extLst>
          </p:cNvPr>
          <p:cNvCxnSpPr>
            <a:cxnSpLocks/>
          </p:cNvCxnSpPr>
          <p:nvPr/>
        </p:nvCxnSpPr>
        <p:spPr>
          <a:xfrm flipV="1">
            <a:off x="4881880" y="9662160"/>
            <a:ext cx="1915160" cy="4318000"/>
          </a:xfrm>
          <a:prstGeom prst="straightConnector1">
            <a:avLst/>
          </a:prstGeom>
          <a:ln w="63500">
            <a:solidFill>
              <a:srgbClr val="00B0F0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BFED59-98CD-EF48-8DEF-301C7A4FF462}"/>
              </a:ext>
            </a:extLst>
          </p:cNvPr>
          <p:cNvSpPr/>
          <p:nvPr/>
        </p:nvSpPr>
        <p:spPr>
          <a:xfrm>
            <a:off x="7065010" y="8981034"/>
            <a:ext cx="383951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00B0F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잼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5260511-017F-3F47-8005-19EB04239978}"/>
              </a:ext>
            </a:extLst>
          </p:cNvPr>
          <p:cNvSpPr/>
          <p:nvPr/>
        </p:nvSpPr>
        <p:spPr>
          <a:xfrm>
            <a:off x="7408534" y="10140485"/>
            <a:ext cx="463460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</a:t>
            </a:r>
            <a:r>
              <a:rPr lang="ko-KR" altLang="en-US" sz="6600" dirty="0" err="1">
                <a:solidFill>
                  <a:srgbClr val="0070C0"/>
                </a:solidFill>
                <a:latin typeface="Nanum Gothic" charset="-127"/>
                <a:ea typeface="Nanum Gothic" charset="-127"/>
                <a:cs typeface="Nanum Gothic" charset="-127"/>
              </a:rPr>
              <a:t>꿀잼</a:t>
            </a:r>
            <a:endParaRPr lang="ko-KR" altLang="en-US" sz="6600" dirty="0">
              <a:solidFill>
                <a:srgbClr val="0070C0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68B90CE-53D8-AE42-AEA7-1EC0BC55B74A}"/>
              </a:ext>
            </a:extLst>
          </p:cNvPr>
          <p:cNvSpPr/>
          <p:nvPr/>
        </p:nvSpPr>
        <p:spPr>
          <a:xfrm>
            <a:off x="9248140" y="11694032"/>
            <a:ext cx="463460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</a:t>
            </a:r>
            <a:r>
              <a:rPr lang="ko-KR" altLang="en-US" sz="6600" dirty="0" err="1">
                <a:solidFill>
                  <a:srgbClr val="FFC000"/>
                </a:solidFill>
                <a:latin typeface="Nanum Gothic" charset="-127"/>
                <a:ea typeface="Nanum Gothic" charset="-127"/>
                <a:cs typeface="Nanum Gothic" charset="-127"/>
              </a:rPr>
              <a:t>노잼</a:t>
            </a:r>
            <a:endParaRPr lang="ko-KR" altLang="en-US" sz="6600" dirty="0">
              <a:solidFill>
                <a:srgbClr val="FFC000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C409223-401C-8546-9994-643E731D4693}"/>
              </a:ext>
            </a:extLst>
          </p:cNvPr>
          <p:cNvSpPr/>
          <p:nvPr/>
        </p:nvSpPr>
        <p:spPr>
          <a:xfrm>
            <a:off x="9404910" y="12785930"/>
            <a:ext cx="542969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이 영화 </a:t>
            </a:r>
            <a:r>
              <a:rPr lang="ko-KR" altLang="en-US" sz="6600" dirty="0" err="1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노재미</a:t>
            </a:r>
            <a:endParaRPr lang="ko-KR" altLang="en-US" sz="6600" dirty="0">
              <a:solidFill>
                <a:srgbClr val="FF0000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042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4" name="Google Shape;165;p26"/>
          <p:cNvSpPr txBox="1">
            <a:spLocks/>
          </p:cNvSpPr>
          <p:nvPr/>
        </p:nvSpPr>
        <p:spPr>
          <a:xfrm>
            <a:off x="1735225" y="5600625"/>
            <a:ext cx="21447504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>
                <a:latin typeface="Nanum Gothic" charset="-127"/>
                <a:ea typeface="Nanum Gothic" charset="-127"/>
                <a:cs typeface="Nanum Gothic" charset="-127"/>
              </a:rPr>
              <a:t>문서 벡터를 어떻게 만드나</a:t>
            </a:r>
            <a:r>
              <a:rPr lang="en-US" altLang="ko-KR" sz="7200" b="1">
                <a:latin typeface="Nanum Gothic" charset="-127"/>
                <a:ea typeface="Nanum Gothic" charset="-127"/>
                <a:cs typeface="Nanum Gothic" charset="-127"/>
              </a:rPr>
              <a:t>?</a:t>
            </a: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단어 임베딩의 합으로 문서 벡터를 표현한다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34C0A40-AEDE-A74B-992C-F4C4ABA97DB3}"/>
              </a:ext>
            </a:extLst>
          </p:cNvPr>
          <p:cNvCxnSpPr>
            <a:cxnSpLocks/>
          </p:cNvCxnSpPr>
          <p:nvPr/>
        </p:nvCxnSpPr>
        <p:spPr>
          <a:xfrm flipV="1">
            <a:off x="4881880" y="13121640"/>
            <a:ext cx="4366260" cy="828040"/>
          </a:xfrm>
          <a:prstGeom prst="straightConnector1">
            <a:avLst/>
          </a:prstGeom>
          <a:ln w="63500">
            <a:solidFill>
              <a:srgbClr val="EA4335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5072672-FFE5-044E-953A-0AB3C625F762}"/>
              </a:ext>
            </a:extLst>
          </p:cNvPr>
          <p:cNvCxnSpPr>
            <a:cxnSpLocks/>
          </p:cNvCxnSpPr>
          <p:nvPr/>
        </p:nvCxnSpPr>
        <p:spPr>
          <a:xfrm flipV="1">
            <a:off x="4881880" y="9631680"/>
            <a:ext cx="1915160" cy="4318000"/>
          </a:xfrm>
          <a:prstGeom prst="straightConnector1">
            <a:avLst/>
          </a:prstGeom>
          <a:ln w="63500">
            <a:solidFill>
              <a:srgbClr val="4285FA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EBFED59-98CD-EF48-8DEF-301C7A4FF462}"/>
              </a:ext>
            </a:extLst>
          </p:cNvPr>
          <p:cNvSpPr/>
          <p:nvPr/>
        </p:nvSpPr>
        <p:spPr>
          <a:xfrm>
            <a:off x="3853717" y="11109554"/>
            <a:ext cx="177484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영화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C409223-401C-8546-9994-643E731D4693}"/>
              </a:ext>
            </a:extLst>
          </p:cNvPr>
          <p:cNvSpPr/>
          <p:nvPr/>
        </p:nvSpPr>
        <p:spPr>
          <a:xfrm>
            <a:off x="6797040" y="13745774"/>
            <a:ext cx="177484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 err="1">
                <a:solidFill>
                  <a:srgbClr val="EA4335"/>
                </a:solidFill>
                <a:latin typeface="Nanum Gothic" charset="-127"/>
                <a:ea typeface="Nanum Gothic" charset="-127"/>
                <a:cs typeface="Nanum Gothic" charset="-127"/>
              </a:rPr>
              <a:t>노잼</a:t>
            </a:r>
            <a:endParaRPr lang="ko-KR" altLang="en-US" sz="6600" dirty="0">
              <a:solidFill>
                <a:srgbClr val="EA4335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899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4" name="Google Shape;165;p26"/>
          <p:cNvSpPr txBox="1">
            <a:spLocks/>
          </p:cNvSpPr>
          <p:nvPr/>
        </p:nvSpPr>
        <p:spPr>
          <a:xfrm>
            <a:off x="1735225" y="5600625"/>
            <a:ext cx="21447504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>
                <a:latin typeface="Nanum Gothic" charset="-127"/>
                <a:ea typeface="Nanum Gothic" charset="-127"/>
                <a:cs typeface="Nanum Gothic" charset="-127"/>
              </a:rPr>
              <a:t>문서 벡터를 어떻게 만드나</a:t>
            </a:r>
            <a:r>
              <a:rPr lang="en-US" altLang="ko-KR" sz="7200" b="1">
                <a:latin typeface="Nanum Gothic" charset="-127"/>
                <a:ea typeface="Nanum Gothic" charset="-127"/>
                <a:cs typeface="Nanum Gothic" charset="-127"/>
              </a:rPr>
              <a:t>?</a:t>
            </a: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단어 임베딩의 합으로 문서 벡터를 표현한다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D34C0A40-AEDE-A74B-992C-F4C4ABA97DB3}"/>
              </a:ext>
            </a:extLst>
          </p:cNvPr>
          <p:cNvCxnSpPr>
            <a:cxnSpLocks/>
          </p:cNvCxnSpPr>
          <p:nvPr/>
        </p:nvCxnSpPr>
        <p:spPr>
          <a:xfrm flipV="1">
            <a:off x="4881880" y="13121640"/>
            <a:ext cx="4366260" cy="828040"/>
          </a:xfrm>
          <a:prstGeom prst="straightConnector1">
            <a:avLst/>
          </a:prstGeom>
          <a:ln w="63500">
            <a:solidFill>
              <a:srgbClr val="EA4335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25072672-FFE5-044E-953A-0AB3C625F762}"/>
              </a:ext>
            </a:extLst>
          </p:cNvPr>
          <p:cNvCxnSpPr>
            <a:cxnSpLocks/>
          </p:cNvCxnSpPr>
          <p:nvPr/>
        </p:nvCxnSpPr>
        <p:spPr>
          <a:xfrm flipV="1">
            <a:off x="4881880" y="9631680"/>
            <a:ext cx="1915160" cy="4318000"/>
          </a:xfrm>
          <a:prstGeom prst="straightConnector1">
            <a:avLst/>
          </a:prstGeom>
          <a:ln w="63500">
            <a:solidFill>
              <a:srgbClr val="4285FA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EBFED59-98CD-EF48-8DEF-301C7A4FF462}"/>
              </a:ext>
            </a:extLst>
          </p:cNvPr>
          <p:cNvSpPr/>
          <p:nvPr/>
        </p:nvSpPr>
        <p:spPr>
          <a:xfrm>
            <a:off x="3853717" y="11109554"/>
            <a:ext cx="177484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4285FA"/>
                </a:solidFill>
                <a:latin typeface="Nanum Gothic" charset="-127"/>
                <a:ea typeface="Nanum Gothic" charset="-127"/>
                <a:cs typeface="Nanum Gothic" charset="-127"/>
              </a:rPr>
              <a:t>영화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C409223-401C-8546-9994-643E731D4693}"/>
              </a:ext>
            </a:extLst>
          </p:cNvPr>
          <p:cNvSpPr/>
          <p:nvPr/>
        </p:nvSpPr>
        <p:spPr>
          <a:xfrm>
            <a:off x="6797040" y="13745774"/>
            <a:ext cx="177484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 err="1">
                <a:solidFill>
                  <a:srgbClr val="EA4335"/>
                </a:solidFill>
                <a:latin typeface="Nanum Gothic" charset="-127"/>
                <a:ea typeface="Nanum Gothic" charset="-127"/>
                <a:cs typeface="Nanum Gothic" charset="-127"/>
              </a:rPr>
              <a:t>노잼</a:t>
            </a:r>
            <a:endParaRPr lang="ko-KR" altLang="en-US" sz="6600" dirty="0">
              <a:solidFill>
                <a:srgbClr val="EA4335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4C76B8FD-0CA8-F045-AC91-789F38C0082F}"/>
              </a:ext>
            </a:extLst>
          </p:cNvPr>
          <p:cNvCxnSpPr>
            <a:cxnSpLocks/>
          </p:cNvCxnSpPr>
          <p:nvPr/>
        </p:nvCxnSpPr>
        <p:spPr>
          <a:xfrm flipV="1">
            <a:off x="9248140" y="8809020"/>
            <a:ext cx="1915160" cy="4318000"/>
          </a:xfrm>
          <a:prstGeom prst="straightConnector1">
            <a:avLst/>
          </a:prstGeom>
          <a:ln w="63500">
            <a:solidFill>
              <a:srgbClr val="4285FA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7127073-0BB3-404B-BE0E-C8DC06FDC31B}"/>
              </a:ext>
            </a:extLst>
          </p:cNvPr>
          <p:cNvCxnSpPr>
            <a:cxnSpLocks/>
          </p:cNvCxnSpPr>
          <p:nvPr/>
        </p:nvCxnSpPr>
        <p:spPr>
          <a:xfrm flipV="1">
            <a:off x="6797040" y="8803640"/>
            <a:ext cx="4366260" cy="828040"/>
          </a:xfrm>
          <a:prstGeom prst="straightConnector1">
            <a:avLst/>
          </a:prstGeom>
          <a:ln w="63500">
            <a:solidFill>
              <a:srgbClr val="EA4335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AA37953-E535-9844-A3EF-EE681E4A7E81}"/>
              </a:ext>
            </a:extLst>
          </p:cNvPr>
          <p:cNvCxnSpPr>
            <a:cxnSpLocks/>
          </p:cNvCxnSpPr>
          <p:nvPr/>
        </p:nvCxnSpPr>
        <p:spPr>
          <a:xfrm flipV="1">
            <a:off x="4881880" y="9154158"/>
            <a:ext cx="5969000" cy="4856308"/>
          </a:xfrm>
          <a:prstGeom prst="straightConnector1">
            <a:avLst/>
          </a:prstGeom>
          <a:ln w="63500">
            <a:solidFill>
              <a:srgbClr val="34A853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62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4" name="Google Shape;165;p26"/>
          <p:cNvSpPr txBox="1">
            <a:spLocks/>
          </p:cNvSpPr>
          <p:nvPr/>
        </p:nvSpPr>
        <p:spPr>
          <a:xfrm>
            <a:off x="1735225" y="5600625"/>
            <a:ext cx="21447504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>
                <a:latin typeface="Nanum Gothic" charset="-127"/>
                <a:ea typeface="Nanum Gothic" charset="-127"/>
                <a:cs typeface="Nanum Gothic" charset="-127"/>
              </a:rPr>
              <a:t>문서 벡터를 어떻게 만드나</a:t>
            </a:r>
            <a:r>
              <a:rPr lang="en-US" altLang="ko-KR" sz="7200" b="1">
                <a:latin typeface="Nanum Gothic" charset="-127"/>
                <a:ea typeface="Nanum Gothic" charset="-127"/>
                <a:cs typeface="Nanum Gothic" charset="-127"/>
              </a:rPr>
              <a:t>?</a:t>
            </a: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단어 임베딩의 합으로 문서 벡터를 표현한다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EBFED59-98CD-EF48-8DEF-301C7A4FF462}"/>
              </a:ext>
            </a:extLst>
          </p:cNvPr>
          <p:cNvSpPr/>
          <p:nvPr/>
        </p:nvSpPr>
        <p:spPr>
          <a:xfrm>
            <a:off x="7866380" y="11673664"/>
            <a:ext cx="4392549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6600" dirty="0">
                <a:solidFill>
                  <a:srgbClr val="34A853"/>
                </a:solidFill>
                <a:latin typeface="Nanum Gothic" charset="-127"/>
                <a:ea typeface="Nanum Gothic" charset="-127"/>
                <a:cs typeface="Nanum Gothic" charset="-127"/>
              </a:rPr>
              <a:t>영화 </a:t>
            </a:r>
            <a:r>
              <a:rPr lang="en-US" altLang="ko-KR" sz="6600" dirty="0">
                <a:solidFill>
                  <a:srgbClr val="34A853"/>
                </a:solidFill>
                <a:latin typeface="Nanum Gothic" charset="-127"/>
                <a:ea typeface="Nanum Gothic" charset="-127"/>
                <a:cs typeface="Nanum Gothic" charset="-127"/>
              </a:rPr>
              <a:t>+ </a:t>
            </a:r>
            <a:r>
              <a:rPr lang="ko-KR" altLang="en-US" sz="6600" dirty="0" err="1">
                <a:solidFill>
                  <a:srgbClr val="34A853"/>
                </a:solidFill>
                <a:latin typeface="Nanum Gothic" charset="-127"/>
                <a:ea typeface="Nanum Gothic" charset="-127"/>
                <a:cs typeface="Nanum Gothic" charset="-127"/>
              </a:rPr>
              <a:t>노잼</a:t>
            </a:r>
            <a:endParaRPr lang="ko-KR" altLang="en-US" sz="6600" dirty="0">
              <a:solidFill>
                <a:srgbClr val="34A853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AA37953-E535-9844-A3EF-EE681E4A7E81}"/>
              </a:ext>
            </a:extLst>
          </p:cNvPr>
          <p:cNvCxnSpPr>
            <a:cxnSpLocks/>
          </p:cNvCxnSpPr>
          <p:nvPr/>
        </p:nvCxnSpPr>
        <p:spPr>
          <a:xfrm flipV="1">
            <a:off x="4881880" y="9154158"/>
            <a:ext cx="5969000" cy="4856308"/>
          </a:xfrm>
          <a:prstGeom prst="straightConnector1">
            <a:avLst/>
          </a:prstGeom>
          <a:ln w="63500">
            <a:solidFill>
              <a:srgbClr val="34A853"/>
            </a:solidFill>
            <a:headEnd type="oval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9767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6" name="Google Shape;165;p26"/>
          <p:cNvSpPr txBox="1">
            <a:spLocks/>
          </p:cNvSpPr>
          <p:nvPr/>
        </p:nvSpPr>
        <p:spPr>
          <a:xfrm>
            <a:off x="1735224" y="5600625"/>
            <a:ext cx="23288855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>
                <a:latin typeface="Nanum Gothic" charset="-127"/>
                <a:ea typeface="Nanum Gothic" charset="-127"/>
                <a:cs typeface="Nanum Gothic" charset="-127"/>
              </a:rPr>
              <a:t>이게 어떻게 가능하지</a:t>
            </a:r>
            <a:r>
              <a:rPr lang="en-US" altLang="ko-KR" sz="7200" b="1">
                <a:latin typeface="Nanum Gothic" charset="-127"/>
                <a:ea typeface="Nanum Gothic" charset="-127"/>
                <a:cs typeface="Nanum Gothic" charset="-127"/>
              </a:rPr>
              <a:t>?</a:t>
            </a: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어떤 도형의 중심은 평균</a:t>
            </a:r>
            <a:r>
              <a:rPr lang="en-US" altLang="ko-KR" sz="7200">
                <a:latin typeface="Nanum Gothic" charset="-127"/>
                <a:ea typeface="Nanum Gothic" charset="-127"/>
                <a:cs typeface="Nanum Gothic" charset="-127"/>
              </a:rPr>
              <a:t>(mean)</a:t>
            </a:r>
            <a:r>
              <a:rPr lang="ko-KR" altLang="en-US" sz="7200">
                <a:latin typeface="Nanum Gothic" charset="-127"/>
                <a:ea typeface="Nanum Gothic" charset="-127"/>
                <a:cs typeface="Nanum Gothic" charset="-127"/>
              </a:rPr>
              <a:t>과 밀접한 관련이 있다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FCA577E-5E01-1048-ABF9-38779496F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076" y="8311975"/>
            <a:ext cx="8266963" cy="667385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7A8A3F6-7223-1148-B816-D45D33042EBD}"/>
              </a:ext>
            </a:extLst>
          </p:cNvPr>
          <p:cNvSpPr/>
          <p:nvPr/>
        </p:nvSpPr>
        <p:spPr>
          <a:xfrm>
            <a:off x="20729469" y="14809044"/>
            <a:ext cx="1409712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ko-KR" sz="6000" dirty="0">
                <a:latin typeface="Nanum Gothic" charset="-127"/>
                <a:ea typeface="Nanum Gothic" charset="-127"/>
                <a:cs typeface="Nanum Gothic" charset="-127"/>
                <a:hlinkClick r:id="rId4"/>
              </a:rPr>
              <a:t>https://en.wikipedia.org/wiki/Centroid</a:t>
            </a:r>
            <a:endParaRPr lang="ko-KR" altLang="en-US" sz="60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7895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7" name="Google Shape;165;p26"/>
          <p:cNvSpPr txBox="1">
            <a:spLocks/>
          </p:cNvSpPr>
          <p:nvPr/>
        </p:nvSpPr>
        <p:spPr>
          <a:xfrm>
            <a:off x="1735224" y="5600625"/>
            <a:ext cx="23288855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 dirty="0">
                <a:latin typeface="Nanum Gothic" charset="-127"/>
                <a:ea typeface="Nanum Gothic" charset="-127"/>
                <a:cs typeface="Nanum Gothic" charset="-127"/>
              </a:rPr>
              <a:t>이게 어떻게 가능하지</a:t>
            </a:r>
            <a:r>
              <a:rPr lang="en-US" altLang="ko-KR" sz="7200" b="1" dirty="0">
                <a:latin typeface="Nanum Gothic" charset="-127"/>
                <a:ea typeface="Nanum Gothic" charset="-127"/>
                <a:cs typeface="Nanum Gothic" charset="-127"/>
              </a:rPr>
              <a:t>?</a:t>
            </a: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단어 벡터의 합 ≈</a:t>
            </a:r>
            <a:r>
              <a:rPr lang="en-US" altLang="ko-KR" sz="7200" dirty="0"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 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단어 벡터의 평균 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≈</a:t>
            </a:r>
            <a:r>
              <a:rPr lang="en-US" altLang="ko-KR" sz="7200" dirty="0"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 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문서 벡터의 중심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609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4;p26"/>
          <p:cNvSpPr txBox="1">
            <a:spLocks/>
          </p:cNvSpPr>
          <p:nvPr/>
        </p:nvSpPr>
        <p:spPr>
          <a:xfrm>
            <a:off x="1735200" y="2130225"/>
            <a:ext cx="32154600" cy="302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9600" dirty="0">
                <a:latin typeface="Nanum Gothic" charset="-127"/>
                <a:ea typeface="Nanum Gothic" charset="-127"/>
                <a:cs typeface="Nanum Gothic" charset="-127"/>
              </a:rPr>
              <a:t>단어 임베딩으로 문서 분류하기</a:t>
            </a:r>
            <a:r>
              <a:rPr lang="en-US" altLang="ko-KR" sz="9600" dirty="0">
                <a:latin typeface="Nanum Gothic" charset="-127"/>
                <a:ea typeface="Nanum Gothic" charset="-127"/>
                <a:cs typeface="Nanum Gothic" charset="-127"/>
              </a:rPr>
              <a:t>(1)</a:t>
            </a:r>
            <a:endParaRPr lang="ko-KR" altLang="en-US" sz="9600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3" name="Google Shape;165;p26"/>
          <p:cNvSpPr txBox="1">
            <a:spLocks/>
          </p:cNvSpPr>
          <p:nvPr/>
        </p:nvSpPr>
        <p:spPr>
          <a:xfrm>
            <a:off x="1735224" y="5600625"/>
            <a:ext cx="23288855" cy="938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ko-KR" altLang="en-US" sz="7200" b="1" dirty="0">
                <a:latin typeface="Nanum Gothic" charset="-127"/>
                <a:ea typeface="Nanum Gothic" charset="-127"/>
                <a:cs typeface="Nanum Gothic" charset="-127"/>
              </a:rPr>
              <a:t>이게 어떻게 가능하지</a:t>
            </a:r>
            <a:r>
              <a:rPr lang="en-US" altLang="ko-KR" sz="7200" b="1" dirty="0">
                <a:latin typeface="Nanum Gothic" charset="-127"/>
                <a:ea typeface="Nanum Gothic" charset="-127"/>
                <a:cs typeface="Nanum Gothic" charset="-127"/>
              </a:rPr>
              <a:t>?</a:t>
            </a:r>
          </a:p>
          <a:p>
            <a:pPr>
              <a:buClr>
                <a:schemeClr val="dk1"/>
              </a:buClr>
              <a:buSzPts val="1100"/>
            </a:pP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단어 벡터의 합 ≈</a:t>
            </a:r>
            <a:r>
              <a:rPr lang="en-US" altLang="ko-KR" sz="7200" dirty="0"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 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단어 벡터의 평균 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</a:rPr>
              <a:t>≈</a:t>
            </a:r>
            <a:r>
              <a:rPr lang="en-US" altLang="ko-KR" sz="7200" dirty="0"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 </a:t>
            </a:r>
            <a:r>
              <a:rPr lang="ko-KR" altLang="en-US" sz="7200" dirty="0"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문서 벡터의 중심</a:t>
            </a:r>
            <a:endParaRPr lang="en-US" altLang="ko-KR" sz="7200" dirty="0">
              <a:latin typeface="Nanum Gothic" charset="-127"/>
              <a:ea typeface="Nanum Gothic" charset="-127"/>
              <a:cs typeface="Nanum Gothic" charset="-127"/>
              <a:sym typeface="Wingdings" pitchFamily="2" charset="2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US" altLang="ko-KR" sz="7200" dirty="0">
                <a:solidFill>
                  <a:srgbClr val="EA4335"/>
                </a:solidFill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</a:t>
            </a:r>
            <a:r>
              <a:rPr lang="ko-KR" altLang="en-US" sz="7200" dirty="0">
                <a:solidFill>
                  <a:srgbClr val="EA4335"/>
                </a:solidFill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 단어 벡터의 합으로 문서 임베딩을 만들 수 있다</a:t>
            </a:r>
            <a:r>
              <a:rPr lang="en-US" altLang="ko-KR" sz="7200" dirty="0">
                <a:solidFill>
                  <a:srgbClr val="EA4335"/>
                </a:solidFill>
                <a:latin typeface="Nanum Gothic" charset="-127"/>
                <a:ea typeface="Nanum Gothic" charset="-127"/>
                <a:cs typeface="Nanum Gothic" charset="-127"/>
                <a:sym typeface="Wingdings" pitchFamily="2" charset="2"/>
              </a:rPr>
              <a:t>!</a:t>
            </a:r>
            <a:endParaRPr lang="en-US" altLang="ko-KR" sz="7200" dirty="0">
              <a:solidFill>
                <a:srgbClr val="EA4335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422852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420</Words>
  <Application>Microsoft Macintosh PowerPoint</Application>
  <PresentationFormat>사용자 지정</PresentationFormat>
  <Paragraphs>74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Nanum Gothic</vt:lpstr>
      <vt:lpstr>Noto Sans KR Light</vt:lpstr>
      <vt:lpstr>Roboto</vt:lpstr>
      <vt:lpstr>Roboto Light</vt:lpstr>
      <vt:lpstr>Arial</vt:lpstr>
      <vt:lpstr>Wingdings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Microsoft Office User</cp:lastModifiedBy>
  <cp:revision>29</cp:revision>
  <dcterms:modified xsi:type="dcterms:W3CDTF">2019-11-09T07:27:42Z</dcterms:modified>
</cp:coreProperties>
</file>